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5" r:id="rId5"/>
  </p:sldMasterIdLst>
  <p:sldIdLst>
    <p:sldId id="275" r:id="rId6"/>
    <p:sldId id="272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02" r:id="rId15"/>
    <p:sldId id="298" r:id="rId16"/>
    <p:sldId id="299" r:id="rId17"/>
    <p:sldId id="300" r:id="rId18"/>
    <p:sldId id="301" r:id="rId19"/>
    <p:sldId id="303" r:id="rId20"/>
    <p:sldId id="304" r:id="rId21"/>
    <p:sldId id="305" r:id="rId22"/>
    <p:sldId id="306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  <a:srgbClr val="A7A8AA"/>
    <a:srgbClr val="FF6600"/>
    <a:srgbClr val="FF8200"/>
    <a:srgbClr val="333333"/>
    <a:srgbClr val="007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928" y="-104"/>
      </p:cViewPr>
      <p:guideLst>
        <p:guide orient="horz" pos="2315"/>
        <p:guide pos="5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40324_el_ppt_layout_illus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616" cy="687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3118" y="2046612"/>
            <a:ext cx="3912176" cy="1664799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 Slide Title and Multiple Lines If Necessary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3116" y="3835859"/>
            <a:ext cx="3912177" cy="1284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53565A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of Presentation</a:t>
            </a:r>
            <a:endParaRPr lang="en-US" dirty="0"/>
          </a:p>
        </p:txBody>
      </p:sp>
      <p:pic>
        <p:nvPicPr>
          <p:cNvPr id="10" name="Picture 9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2825" y="6096000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22825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81595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8" y="6096001"/>
            <a:ext cx="3913188" cy="290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0039" y="157526"/>
            <a:ext cx="6738218" cy="11565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3600" baseline="0">
                <a:solidFill>
                  <a:srgbClr val="53565A"/>
                </a:solidFill>
              </a:defRPr>
            </a:lvl1pPr>
            <a:lvl2pPr>
              <a:buNone/>
              <a:defRPr>
                <a:solidFill>
                  <a:srgbClr val="53565A"/>
                </a:solidFill>
              </a:defRPr>
            </a:lvl2pPr>
            <a:lvl3pPr>
              <a:buNone/>
              <a:defRPr>
                <a:solidFill>
                  <a:srgbClr val="53565A"/>
                </a:solidFill>
              </a:defRPr>
            </a:lvl3pPr>
            <a:lvl4pPr>
              <a:buNone/>
              <a:defRPr>
                <a:solidFill>
                  <a:srgbClr val="53565A"/>
                </a:solidFill>
              </a:defRPr>
            </a:lvl4pPr>
            <a:lvl5pPr>
              <a:buNone/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 smtClean="0"/>
              <a:t>Cover Slide Title 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0039" y="1282537"/>
            <a:ext cx="6738218" cy="322555"/>
          </a:xfrm>
          <a:prstGeom prst="rect">
            <a:avLst/>
          </a:prstGeom>
        </p:spPr>
        <p:txBody>
          <a:bodyPr vert="horz"/>
          <a:lstStyle>
            <a:lvl1pPr>
              <a:buNone/>
              <a:defRPr sz="160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pic>
        <p:nvPicPr>
          <p:cNvPr id="8" name="Picture 7" descr="placeholder-horizont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8" y="1768138"/>
            <a:ext cx="9144000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9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llust_Cover_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" y="291497"/>
            <a:ext cx="9144608" cy="6566503"/>
          </a:xfrm>
          <a:prstGeom prst="rect">
            <a:avLst/>
          </a:prstGeom>
        </p:spPr>
      </p:pic>
      <p:pic>
        <p:nvPicPr>
          <p:cNvPr id="11" name="Picture 10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44008" y="168031"/>
            <a:ext cx="6868853" cy="50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4008" y="5757333"/>
            <a:ext cx="5317489" cy="5412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44008" y="6265333"/>
            <a:ext cx="3913188" cy="278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44008" y="653097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00039" y="624933"/>
            <a:ext cx="6738218" cy="11565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3600" baseline="0">
                <a:solidFill>
                  <a:srgbClr val="53565A"/>
                </a:solidFill>
              </a:defRPr>
            </a:lvl1pPr>
            <a:lvl2pPr>
              <a:buNone/>
              <a:defRPr>
                <a:solidFill>
                  <a:srgbClr val="53565A"/>
                </a:solidFill>
              </a:defRPr>
            </a:lvl2pPr>
            <a:lvl3pPr>
              <a:buNone/>
              <a:defRPr>
                <a:solidFill>
                  <a:srgbClr val="53565A"/>
                </a:solidFill>
              </a:defRPr>
            </a:lvl3pPr>
            <a:lvl4pPr>
              <a:buNone/>
              <a:defRPr>
                <a:solidFill>
                  <a:srgbClr val="53565A"/>
                </a:solidFill>
              </a:defRPr>
            </a:lvl4pPr>
            <a:lvl5pPr>
              <a:buNone/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 smtClean="0"/>
              <a:t>Cover Slide Title 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</a:p>
        </p:txBody>
      </p:sp>
    </p:spTree>
    <p:extLst>
      <p:ext uri="{BB962C8B-B14F-4D97-AF65-F5344CB8AC3E}">
        <p14:creationId xmlns:p14="http://schemas.microsoft.com/office/powerpoint/2010/main" val="277703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4008" y="5757333"/>
            <a:ext cx="5317489" cy="5412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44008" y="6265333"/>
            <a:ext cx="3913188" cy="278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44008" y="653097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pic>
        <p:nvPicPr>
          <p:cNvPr id="12" name="Picture 11" descr="placeholder-horizont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8" y="1828387"/>
            <a:ext cx="9144000" cy="3928946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44008" y="168031"/>
            <a:ext cx="6868853" cy="50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00039" y="624933"/>
            <a:ext cx="6738218" cy="11565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3600" baseline="0">
                <a:solidFill>
                  <a:srgbClr val="53565A"/>
                </a:solidFill>
              </a:defRPr>
            </a:lvl1pPr>
            <a:lvl2pPr>
              <a:buNone/>
              <a:defRPr>
                <a:solidFill>
                  <a:srgbClr val="53565A"/>
                </a:solidFill>
              </a:defRPr>
            </a:lvl2pPr>
            <a:lvl3pPr>
              <a:buNone/>
              <a:defRPr>
                <a:solidFill>
                  <a:srgbClr val="53565A"/>
                </a:solidFill>
              </a:defRPr>
            </a:lvl3pPr>
            <a:lvl4pPr>
              <a:buNone/>
              <a:defRPr>
                <a:solidFill>
                  <a:srgbClr val="53565A"/>
                </a:solidFill>
              </a:defRPr>
            </a:lvl4pPr>
            <a:lvl5pPr>
              <a:buNone/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 smtClean="0"/>
              <a:t>Cover Slide Title 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</a:p>
        </p:txBody>
      </p:sp>
    </p:spTree>
    <p:extLst>
      <p:ext uri="{BB962C8B-B14F-4D97-AF65-F5344CB8AC3E}">
        <p14:creationId xmlns:p14="http://schemas.microsoft.com/office/powerpoint/2010/main" val="2777037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llust_Cover_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" y="320681"/>
            <a:ext cx="9144608" cy="6637866"/>
          </a:xfrm>
          <a:prstGeom prst="rect">
            <a:avLst/>
          </a:prstGeom>
        </p:spPr>
      </p:pic>
      <p:pic>
        <p:nvPicPr>
          <p:cNvPr id="8" name="Picture 7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3402" y="374493"/>
            <a:ext cx="6878044" cy="541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7587" y="6096001"/>
            <a:ext cx="3913188" cy="27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3402" y="1039813"/>
            <a:ext cx="6329930" cy="7019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53565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2"/>
                </a:solidFill>
              </a:rPr>
              <a:t>Subtitle of slide and or description of presentation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600" baseline="0" dirty="0" smtClean="0">
                <a:solidFill>
                  <a:schemeClr val="tx2"/>
                </a:solidFill>
              </a:rPr>
              <a:t>Second line if Necessary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7587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1670756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3402" y="374493"/>
            <a:ext cx="6878044" cy="541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7587" y="6096001"/>
            <a:ext cx="3913188" cy="27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3402" y="1039813"/>
            <a:ext cx="6329930" cy="7019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53565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2"/>
                </a:solidFill>
              </a:rPr>
              <a:t>Subtitle of slide and or description of presentation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600" baseline="0" dirty="0" smtClean="0">
                <a:solidFill>
                  <a:schemeClr val="tx2"/>
                </a:solidFill>
              </a:rPr>
              <a:t>Second line if Necessary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7587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pic>
        <p:nvPicPr>
          <p:cNvPr id="10" name="Picture 9" descr="placeholder-horizont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8" y="1828387"/>
            <a:ext cx="9144000" cy="4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llust_Section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754822" cy="6886211"/>
          </a:xfrm>
          <a:prstGeom prst="rect">
            <a:avLst/>
          </a:prstGeom>
        </p:spPr>
      </p:pic>
      <p:pic>
        <p:nvPicPr>
          <p:cNvPr id="6" name="Picture 5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105400" y="2600326"/>
            <a:ext cx="3687763" cy="1929954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3200" baseline="0"/>
            </a:lvl1pPr>
          </a:lstStyle>
          <a:p>
            <a:r>
              <a:rPr lang="en-US" sz="3600" dirty="0" smtClean="0">
                <a:solidFill>
                  <a:schemeClr val="tx1"/>
                </a:solidFill>
              </a:rPr>
              <a:t>Section Title And Multiple Lines If</a:t>
            </a:r>
            <a:r>
              <a:rPr lang="en-US" sz="3600" baseline="0" dirty="0" smtClean="0">
                <a:solidFill>
                  <a:schemeClr val="tx1"/>
                </a:solidFill>
              </a:rPr>
              <a:t> Necessary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288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105400" y="2600326"/>
            <a:ext cx="3687763" cy="1929954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3200" baseline="0"/>
            </a:lvl1pPr>
          </a:lstStyle>
          <a:p>
            <a:r>
              <a:rPr lang="en-US" sz="3600" dirty="0" smtClean="0">
                <a:solidFill>
                  <a:schemeClr val="tx1"/>
                </a:solidFill>
              </a:rPr>
              <a:t>Section Title And Multiple Lines If</a:t>
            </a:r>
            <a:r>
              <a:rPr lang="en-US" sz="3600" baseline="0" dirty="0" smtClean="0">
                <a:solidFill>
                  <a:schemeClr val="tx1"/>
                </a:solidFill>
              </a:rPr>
              <a:t> Necessary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placeholder-vect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8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llust_Appendix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5018" cy="6858000"/>
          </a:xfrm>
          <a:prstGeom prst="rect">
            <a:avLst/>
          </a:prstGeom>
        </p:spPr>
      </p:pic>
      <p:pic>
        <p:nvPicPr>
          <p:cNvPr id="5" name="Picture 4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68888" y="3494882"/>
            <a:ext cx="3724275" cy="1718018"/>
          </a:xfrm>
          <a:prstGeom prst="rect">
            <a:avLst/>
          </a:prstGeom>
        </p:spPr>
        <p:txBody>
          <a:bodyPr vert="horz"/>
          <a:lstStyle>
            <a:lvl1pPr>
              <a:buNone/>
              <a:defRPr sz="1600">
                <a:solidFill>
                  <a:srgbClr val="53565A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68127" y="2747964"/>
            <a:ext cx="3700462" cy="638704"/>
          </a:xfrm>
          <a:prstGeom prst="rect">
            <a:avLst/>
          </a:prstGeom>
        </p:spPr>
        <p:txBody>
          <a:bodyPr vert="horz"/>
          <a:lstStyle>
            <a:lvl1pPr>
              <a:buNone/>
              <a:defRPr sz="3600"/>
            </a:lvl1pPr>
            <a:lvl2pPr>
              <a:buNone/>
              <a:defRPr sz="3600"/>
            </a:lvl2pPr>
            <a:lvl3pPr>
              <a:buNone/>
              <a:defRPr sz="3600"/>
            </a:lvl3pPr>
            <a:lvl4pPr>
              <a:buNone/>
              <a:defRPr sz="3600"/>
            </a:lvl4pPr>
            <a:lvl5pPr>
              <a:buNone/>
              <a:defRPr sz="3600"/>
            </a:lvl5pPr>
          </a:lstStyle>
          <a:p>
            <a:pPr lvl="0"/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56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68888" y="3494882"/>
            <a:ext cx="3724275" cy="1718018"/>
          </a:xfrm>
          <a:prstGeom prst="rect">
            <a:avLst/>
          </a:prstGeom>
        </p:spPr>
        <p:txBody>
          <a:bodyPr vert="horz"/>
          <a:lstStyle>
            <a:lvl1pPr>
              <a:buNone/>
              <a:defRPr sz="1600">
                <a:solidFill>
                  <a:srgbClr val="53565A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68127" y="2747964"/>
            <a:ext cx="3700462" cy="638704"/>
          </a:xfrm>
          <a:prstGeom prst="rect">
            <a:avLst/>
          </a:prstGeom>
        </p:spPr>
        <p:txBody>
          <a:bodyPr vert="horz"/>
          <a:lstStyle>
            <a:lvl1pPr>
              <a:buNone/>
              <a:defRPr sz="3600"/>
            </a:lvl1pPr>
            <a:lvl2pPr>
              <a:buNone/>
              <a:defRPr sz="3600"/>
            </a:lvl2pPr>
            <a:lvl3pPr>
              <a:buNone/>
              <a:defRPr sz="3600"/>
            </a:lvl3pPr>
            <a:lvl4pPr>
              <a:buNone/>
              <a:defRPr sz="3600"/>
            </a:lvl4pPr>
            <a:lvl5pPr>
              <a:buNone/>
              <a:defRPr sz="3600"/>
            </a:lvl5pPr>
          </a:lstStyle>
          <a:p>
            <a:pPr lvl="0"/>
            <a:r>
              <a:rPr lang="en-US" dirty="0" smtClean="0"/>
              <a:t>Appendix</a:t>
            </a:r>
            <a:endParaRPr lang="en-US" dirty="0"/>
          </a:p>
        </p:txBody>
      </p:sp>
      <p:pic>
        <p:nvPicPr>
          <p:cNvPr id="9" name="Picture 8" descr="placeholder-vect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6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58851" y="3688074"/>
            <a:ext cx="2570262" cy="23815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8851" y="1500110"/>
            <a:ext cx="2570260" cy="2041724"/>
          </a:xfrm>
        </p:spPr>
      </p:sp>
      <p:sp>
        <p:nvSpPr>
          <p:cNvPr id="1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248072" y="1500110"/>
            <a:ext cx="2645627" cy="2041724"/>
          </a:xfrm>
        </p:spPr>
      </p:sp>
      <p:sp>
        <p:nvSpPr>
          <p:cNvPr id="1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28074" y="1500109"/>
            <a:ext cx="2570260" cy="2041724"/>
          </a:xfrm>
        </p:spPr>
      </p:sp>
      <p:sp>
        <p:nvSpPr>
          <p:cNvPr id="20" name="Content Placeholder 7"/>
          <p:cNvSpPr>
            <a:spLocks noGrp="1"/>
          </p:cNvSpPr>
          <p:nvPr>
            <p:ph idx="14"/>
          </p:nvPr>
        </p:nvSpPr>
        <p:spPr>
          <a:xfrm>
            <a:off x="3265312" y="3688074"/>
            <a:ext cx="2628388" cy="23815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8"/>
          <p:cNvSpPr>
            <a:spLocks noGrp="1"/>
          </p:cNvSpPr>
          <p:nvPr>
            <p:ph idx="15"/>
          </p:nvPr>
        </p:nvSpPr>
        <p:spPr>
          <a:xfrm>
            <a:off x="6128074" y="3688074"/>
            <a:ext cx="2570262" cy="23815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4113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6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40324_el_ppt_layout_illus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9"/>
            <a:ext cx="9144000" cy="6870462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2825" y="5551714"/>
            <a:ext cx="3912178" cy="494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891024" y="2007810"/>
            <a:ext cx="3912176" cy="5043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91022" y="2626076"/>
            <a:ext cx="3912177" cy="18493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rgbClr val="53565A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Cover Slide Title and Multiple Lines If Necessary</a:t>
            </a:r>
            <a:endParaRPr lang="en-US" dirty="0"/>
          </a:p>
        </p:txBody>
      </p:sp>
      <p:pic>
        <p:nvPicPr>
          <p:cNvPr id="10" name="Picture 9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2825" y="6096000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22825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881152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199" y="1500110"/>
            <a:ext cx="4012006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1"/>
          </p:nvPr>
        </p:nvSpPr>
        <p:spPr>
          <a:xfrm>
            <a:off x="4698217" y="1500110"/>
            <a:ext cx="4028595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69613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31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198" y="1943072"/>
            <a:ext cx="8238320" cy="3765589"/>
          </a:xfrm>
        </p:spPr>
        <p:txBody>
          <a:bodyPr/>
          <a:lstStyle>
            <a:lvl1pPr marL="0" indent="0">
              <a:buNone/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endParaRPr lang="en-US" dirty="0"/>
          </a:p>
        </p:txBody>
      </p:sp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41714"/>
            <a:ext cx="8238318" cy="35059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z="1800" dirty="0" smtClean="0"/>
              <a:t>Subtitle of Slide</a:t>
            </a:r>
            <a:endParaRPr lang="en-US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5794654"/>
            <a:ext cx="8238320" cy="370435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A7A8AA"/>
                </a:solidFill>
              </a:defRPr>
            </a:lvl1pPr>
            <a:lvl2pPr marL="457200" indent="0">
              <a:buNone/>
              <a:defRPr sz="1600"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8" y="6165090"/>
            <a:ext cx="8238318" cy="35743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A7A8AA"/>
                </a:solidFill>
              </a:defRPr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22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53565A"/>
                </a:solidFill>
                <a:latin typeface="Arial"/>
                <a:cs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Slide Number Placeholder 7"/>
          <p:cNvSpPr txBox="1">
            <a:spLocks/>
          </p:cNvSpPr>
          <p:nvPr userDrawn="1"/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8" y="5683662"/>
            <a:ext cx="8238320" cy="71459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3565A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198" y="1500110"/>
            <a:ext cx="8238320" cy="387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5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3118" y="2046612"/>
            <a:ext cx="3912176" cy="1664799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 Slide Title and Multiple Lines If Necessary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3116" y="3835859"/>
            <a:ext cx="3912177" cy="1284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53565A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of Presentation</a:t>
            </a:r>
            <a:endParaRPr lang="en-US" dirty="0"/>
          </a:p>
        </p:txBody>
      </p:sp>
      <p:pic>
        <p:nvPicPr>
          <p:cNvPr id="10" name="Picture 9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2825" y="6096000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22825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pic>
        <p:nvPicPr>
          <p:cNvPr id="11" name="Picture 10" descr="placeholder-vect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2825" y="5527524"/>
            <a:ext cx="3912178" cy="51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891024" y="2007810"/>
            <a:ext cx="3912176" cy="5043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91022" y="2626076"/>
            <a:ext cx="3912177" cy="18493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rgbClr val="53565A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Cover Slide Title and Multiple Lines If Necessary</a:t>
            </a:r>
            <a:endParaRPr lang="en-US" dirty="0"/>
          </a:p>
        </p:txBody>
      </p:sp>
      <p:pic>
        <p:nvPicPr>
          <p:cNvPr id="10" name="Picture 9" descr="Elsevier_Tree_Logo_2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22825" y="6096000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22825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pic>
        <p:nvPicPr>
          <p:cNvPr id="15" name="Picture 14" descr="placeholder-vecto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llust_Cover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9" y="0"/>
            <a:ext cx="9156940" cy="68856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49208" y="2882348"/>
            <a:ext cx="5485393" cy="8279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60000"/>
              </a:lnSpc>
              <a:buNone/>
              <a:defRPr sz="36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Cover Slide Title</a:t>
            </a:r>
          </a:p>
          <a:p>
            <a:r>
              <a:rPr lang="en-US" dirty="0" smtClean="0"/>
              <a:t>Second Line If Necessary</a:t>
            </a:r>
          </a:p>
        </p:txBody>
      </p:sp>
      <p:pic>
        <p:nvPicPr>
          <p:cNvPr id="12" name="Picture 11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49208" y="3740100"/>
            <a:ext cx="5472113" cy="374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16539" y="6096001"/>
            <a:ext cx="3913188" cy="290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16539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88019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aceholder-vec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39" y="0"/>
            <a:ext cx="3202147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189208" y="2698749"/>
            <a:ext cx="5954792" cy="14922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16539" y="6096001"/>
            <a:ext cx="3913188" cy="290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16539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88019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llust_Cover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9" y="0"/>
            <a:ext cx="9156940" cy="6885638"/>
          </a:xfrm>
          <a:prstGeom prst="rect">
            <a:avLst/>
          </a:prstGeom>
        </p:spPr>
      </p:pic>
      <p:pic>
        <p:nvPicPr>
          <p:cNvPr id="16" name="Picture 15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44069" y="2971286"/>
            <a:ext cx="5596363" cy="97162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36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Cover Slide Title</a:t>
            </a:r>
          </a:p>
          <a:p>
            <a:r>
              <a:rPr lang="en-US" dirty="0" smtClean="0"/>
              <a:t>Second Line If Necessary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3545967" y="2275315"/>
            <a:ext cx="3912176" cy="4438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FF66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39981" y="2044095"/>
            <a:ext cx="5300451" cy="53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26645" y="5539619"/>
            <a:ext cx="5201811" cy="527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26645" y="6096001"/>
            <a:ext cx="3913188" cy="27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26645" y="6397624"/>
            <a:ext cx="4202212" cy="36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56734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laceholder-vect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39" y="0"/>
            <a:ext cx="32021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189208" y="2698749"/>
            <a:ext cx="5954792" cy="14922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3545967" y="2275315"/>
            <a:ext cx="3912176" cy="4438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FF66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39981" y="2044095"/>
            <a:ext cx="5300451" cy="530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Solution Suite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26645" y="5539619"/>
            <a:ext cx="5201811" cy="527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Place Product </a:t>
            </a:r>
            <a:r>
              <a:rPr lang="en-US" dirty="0" err="1" smtClean="0"/>
              <a:t>Wordmark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26645" y="6096001"/>
            <a:ext cx="3913188" cy="27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26645" y="6397624"/>
            <a:ext cx="4202212" cy="36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356734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ust_Cover_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" y="233129"/>
            <a:ext cx="9144608" cy="6637866"/>
          </a:xfrm>
          <a:prstGeom prst="rect">
            <a:avLst/>
          </a:prstGeom>
        </p:spPr>
      </p:pic>
      <p:pic>
        <p:nvPicPr>
          <p:cNvPr id="7" name="Picture 6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0038" y="6096001"/>
            <a:ext cx="3913188" cy="2902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6397625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0039" y="157526"/>
            <a:ext cx="6738218" cy="115653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3600" baseline="0">
                <a:solidFill>
                  <a:srgbClr val="53565A"/>
                </a:solidFill>
              </a:defRPr>
            </a:lvl1pPr>
            <a:lvl2pPr>
              <a:buNone/>
              <a:defRPr>
                <a:solidFill>
                  <a:srgbClr val="53565A"/>
                </a:solidFill>
              </a:defRPr>
            </a:lvl2pPr>
            <a:lvl3pPr>
              <a:buNone/>
              <a:defRPr>
                <a:solidFill>
                  <a:srgbClr val="53565A"/>
                </a:solidFill>
              </a:defRPr>
            </a:lvl3pPr>
            <a:lvl4pPr>
              <a:buNone/>
              <a:defRPr>
                <a:solidFill>
                  <a:srgbClr val="53565A"/>
                </a:solidFill>
              </a:defRPr>
            </a:lvl4pPr>
            <a:lvl5pPr>
              <a:buNone/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 smtClean="0"/>
              <a:t>Cover Slide Title 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0039" y="1282537"/>
            <a:ext cx="6738218" cy="322555"/>
          </a:xfrm>
          <a:prstGeom prst="rect">
            <a:avLst/>
          </a:prstGeom>
        </p:spPr>
        <p:txBody>
          <a:bodyPr vert="horz"/>
          <a:lstStyle>
            <a:lvl1pPr>
              <a:buNone/>
              <a:defRPr sz="160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9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93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2" r:id="rId3"/>
    <p:sldLayoutId id="2147483673" r:id="rId4"/>
    <p:sldLayoutId id="2147483661" r:id="rId5"/>
    <p:sldLayoutId id="2147483679" r:id="rId6"/>
    <p:sldLayoutId id="2147483662" r:id="rId7"/>
    <p:sldLayoutId id="2147483680" r:id="rId8"/>
    <p:sldLayoutId id="2147483663" r:id="rId9"/>
    <p:sldLayoutId id="2147483676" r:id="rId10"/>
    <p:sldLayoutId id="2147483671" r:id="rId11"/>
    <p:sldLayoutId id="2147483677" r:id="rId12"/>
    <p:sldLayoutId id="2147483664" r:id="rId13"/>
    <p:sldLayoutId id="2147483678" r:id="rId14"/>
    <p:sldLayoutId id="2147483650" r:id="rId15"/>
    <p:sldLayoutId id="2147483674" r:id="rId16"/>
    <p:sldLayoutId id="2147483651" r:id="rId17"/>
    <p:sldLayoutId id="2147483675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474338" y="-7655"/>
            <a:ext cx="587784" cy="354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|   </a:t>
            </a:r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199" y="705204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760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blog.keras.io/how-convolutional-neural-networks-see-the-world.html" TargetMode="External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hyperlink" Target="https://github.com/sujitpal/fttl-with-keras" TargetMode="External"/><Relationship Id="rId3" Type="http://schemas.openxmlformats.org/officeDocument/2006/relationships/hyperlink" Target="mailto:sujit.pal@elsevier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blog.acolyer.org/" TargetMode="External"/><Relationship Id="rId7" Type="http://schemas.openxmlformats.org/officeDocument/2006/relationships/hyperlink" Target="https://www.kaggle.com/c/diabetic-retinopathy-detection" TargetMode="External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5.png"/><Relationship Id="rId3" Type="http://schemas.openxmlformats.org/officeDocument/2006/relationships/hyperlink" Target="https://www.kaggle.com/c/diabetic-retinopathy-dete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0038" y="5950858"/>
            <a:ext cx="3913188" cy="290286"/>
          </a:xfrm>
        </p:spPr>
        <p:txBody>
          <a:bodyPr/>
          <a:lstStyle/>
          <a:p>
            <a:r>
              <a:rPr lang="en-US" sz="1400" b="1" dirty="0" smtClean="0">
                <a:solidFill>
                  <a:srgbClr val="007398"/>
                </a:solidFill>
              </a:rPr>
              <a:t>Presented by: Sujit Pal, Elsevier Labs</a:t>
            </a:r>
            <a:endParaRPr lang="en-US" sz="1400" b="1" dirty="0">
              <a:solidFill>
                <a:srgbClr val="00739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00038" y="6252482"/>
            <a:ext cx="3913188" cy="266700"/>
          </a:xfrm>
        </p:spPr>
        <p:txBody>
          <a:bodyPr/>
          <a:lstStyle/>
          <a:p>
            <a:r>
              <a:rPr lang="en-US" sz="1400" b="1" smtClean="0">
                <a:solidFill>
                  <a:srgbClr val="007398"/>
                </a:solidFill>
              </a:rPr>
              <a:t>November </a:t>
            </a:r>
            <a:r>
              <a:rPr lang="en-US" sz="1400" b="1" smtClean="0">
                <a:solidFill>
                  <a:srgbClr val="007398"/>
                </a:solidFill>
              </a:rPr>
              <a:t>19-20 </a:t>
            </a:r>
            <a:r>
              <a:rPr lang="en-US" sz="1400" b="1" dirty="0" smtClean="0">
                <a:solidFill>
                  <a:srgbClr val="007398"/>
                </a:solidFill>
              </a:rPr>
              <a:t>2016</a:t>
            </a:r>
            <a:endParaRPr lang="en-US" sz="1400" b="1" dirty="0">
              <a:solidFill>
                <a:srgbClr val="00739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0039" y="157526"/>
            <a:ext cx="6738218" cy="776826"/>
          </a:xfrm>
        </p:spPr>
        <p:txBody>
          <a:bodyPr/>
          <a:lstStyle/>
          <a:p>
            <a:r>
              <a:rPr lang="en-US" sz="2400" dirty="0" smtClean="0">
                <a:solidFill>
                  <a:srgbClr val="007398"/>
                </a:solidFill>
              </a:rPr>
              <a:t>Transfer Learning and Fine Tuning for Cross Domain Image Classification with Keras</a:t>
            </a:r>
            <a:endParaRPr lang="en-US" sz="2400" dirty="0">
              <a:solidFill>
                <a:srgbClr val="007398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00039" y="934352"/>
            <a:ext cx="6738218" cy="618935"/>
          </a:xfrm>
        </p:spPr>
        <p:txBody>
          <a:bodyPr/>
          <a:lstStyle/>
          <a:p>
            <a:r>
              <a:rPr lang="en-US" b="1" dirty="0" smtClean="0">
                <a:solidFill>
                  <a:srgbClr val="007398"/>
                </a:solidFill>
              </a:rPr>
              <a:t>Demystifying Deep Learning and Artificial Intelligence</a:t>
            </a:r>
          </a:p>
          <a:p>
            <a:r>
              <a:rPr lang="en-US" b="1" dirty="0" smtClean="0">
                <a:solidFill>
                  <a:srgbClr val="007398"/>
                </a:solidFill>
              </a:rPr>
              <a:t>Accel.AI</a:t>
            </a:r>
            <a:endParaRPr lang="en-US" b="1" dirty="0">
              <a:solidFill>
                <a:srgbClr val="007398"/>
              </a:solidFill>
            </a:endParaRPr>
          </a:p>
        </p:txBody>
      </p:sp>
      <p:pic>
        <p:nvPicPr>
          <p:cNvPr id="6" name="Picture 5" descr="accela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17" y="5902325"/>
            <a:ext cx="1524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01528"/>
            <a:ext cx="8238318" cy="4996727"/>
          </a:xfrm>
          <a:noFill/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Pre-trained model has learned to pick out features from images that are useful in distinguishing one image (class) from another.</a:t>
            </a:r>
          </a:p>
          <a:p>
            <a:pPr>
              <a:buFontTx/>
              <a:buChar char="•"/>
            </a:pPr>
            <a:r>
              <a:rPr lang="en-US" dirty="0" smtClean="0"/>
              <a:t>Initial layer filters encode edges and color, while later layer filters encode texture and shape.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Cheaper to “transfer” that learning to new classification scenario than retrain a classifier from scratch.</a:t>
            </a:r>
          </a:p>
        </p:txBody>
      </p:sp>
      <p:pic>
        <p:nvPicPr>
          <p:cNvPr id="2" name="Picture 1" descr="conv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1" y="2845050"/>
            <a:ext cx="2333625" cy="2343150"/>
          </a:xfrm>
          <a:prstGeom prst="rect">
            <a:avLst/>
          </a:prstGeom>
        </p:spPr>
      </p:pic>
      <p:pic>
        <p:nvPicPr>
          <p:cNvPr id="3" name="Picture 2" descr="conv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83" y="2840288"/>
            <a:ext cx="2343150" cy="2352675"/>
          </a:xfrm>
          <a:prstGeom prst="rect">
            <a:avLst/>
          </a:prstGeom>
        </p:spPr>
      </p:pic>
      <p:pic>
        <p:nvPicPr>
          <p:cNvPr id="4" name="Picture 3" descr="conv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40" y="2840288"/>
            <a:ext cx="2333625" cy="2352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4072" y="6182811"/>
            <a:ext cx="3595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Photo Credit: </a:t>
            </a:r>
            <a:r>
              <a:rPr lang="en-US" sz="800" dirty="0" smtClean="0">
                <a:hlinkClick r:id="rId5"/>
              </a:rPr>
              <a:t>Keras Blog Post “How Convolutional Networks see the world”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6762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01528"/>
            <a:ext cx="4491618" cy="4996727"/>
          </a:xfrm>
          <a:noFill/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Remove the Fully Connected (Bottleneck layer) from pre-trained VGG16 model.</a:t>
            </a:r>
          </a:p>
          <a:p>
            <a:pPr>
              <a:buFontTx/>
              <a:buChar char="•"/>
            </a:pPr>
            <a:r>
              <a:rPr lang="en-US" dirty="0" smtClean="0"/>
              <a:t>Run images from DR Dataset through this truncated network to produce (semantic) image vectors.</a:t>
            </a:r>
          </a:p>
          <a:p>
            <a:pPr>
              <a:buFontTx/>
              <a:buChar char="•"/>
            </a:pPr>
            <a:r>
              <a:rPr lang="en-US" dirty="0" smtClean="0"/>
              <a:t>Use these vectors to train another classifier to predict the labels in training set.</a:t>
            </a:r>
          </a:p>
          <a:p>
            <a:pPr>
              <a:buFontTx/>
              <a:buChar char="•"/>
            </a:pPr>
            <a:r>
              <a:rPr lang="en-US" dirty="0" smtClean="0"/>
              <a:t>Prediction</a:t>
            </a:r>
          </a:p>
          <a:p>
            <a:pPr lvl="1">
              <a:buFontTx/>
              <a:buChar char="•"/>
            </a:pPr>
            <a:r>
              <a:rPr lang="en-US" dirty="0" smtClean="0"/>
              <a:t>Image needs to be preprocessed into image vector through truncated pre-trained VGG16 model.</a:t>
            </a:r>
          </a:p>
          <a:p>
            <a:pPr lvl="1">
              <a:buFontTx/>
              <a:buChar char="•"/>
            </a:pPr>
            <a:r>
              <a:rPr lang="en-US" dirty="0" smtClean="0"/>
              <a:t>Prediction made with second classifier against image vector.</a:t>
            </a:r>
          </a:p>
        </p:txBody>
      </p:sp>
      <p:pic>
        <p:nvPicPr>
          <p:cNvPr id="2" name="Picture 1" descr="vgg16-t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6" y="773113"/>
            <a:ext cx="2844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7" y="1272904"/>
            <a:ext cx="7875270" cy="5029200"/>
          </a:xfrm>
          <a:noFill/>
        </p:spPr>
      </p:pic>
    </p:spTree>
    <p:extLst>
      <p:ext uri="{BB962C8B-B14F-4D97-AF65-F5344CB8AC3E}">
        <p14:creationId xmlns:p14="http://schemas.microsoft.com/office/powerpoint/2010/main" val="315695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500110"/>
            <a:ext cx="8238318" cy="4806768"/>
          </a:xfrm>
        </p:spPr>
        <p:txBody>
          <a:bodyPr/>
          <a:lstStyle/>
          <a:p>
            <a:r>
              <a:rPr lang="en-US" dirty="0" smtClean="0"/>
              <a:t>Train a classifier (any classifier) using the image vectors.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Accuracy: 0.36, Cohen’s Kappa: 0.51</a:t>
            </a:r>
          </a:p>
          <a:p>
            <a:r>
              <a:rPr lang="en-US" dirty="0" smtClean="0"/>
              <a:t>Position 79-80 on Public Leaderboard (Nov 9 2016).</a:t>
            </a:r>
          </a:p>
          <a:p>
            <a:pPr marL="86868" indent="0">
              <a:buNone/>
            </a:pPr>
            <a:endParaRPr lang="en-US" dirty="0"/>
          </a:p>
        </p:txBody>
      </p:sp>
      <p:pic>
        <p:nvPicPr>
          <p:cNvPr id="4" name="Picture 3" descr="tllr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5" y="1927102"/>
            <a:ext cx="7594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6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500110"/>
            <a:ext cx="8238318" cy="4806768"/>
          </a:xfrm>
        </p:spPr>
        <p:txBody>
          <a:bodyPr/>
          <a:lstStyle/>
          <a:p>
            <a:r>
              <a:rPr lang="en-US" dirty="0" smtClean="0"/>
              <a:t>Single layer Neural Network gives better results.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Accuracy: 0.67, Cohen’s Kappa: 0.75</a:t>
            </a:r>
          </a:p>
          <a:p>
            <a:r>
              <a:rPr lang="en-US" dirty="0" smtClean="0"/>
              <a:t>Position 25-26 on Public Leaderboard (Nov 9 2016).</a:t>
            </a:r>
          </a:p>
          <a:p>
            <a:pPr marL="86868" indent="0">
              <a:buNone/>
            </a:pPr>
            <a:endParaRPr lang="en-US" dirty="0"/>
          </a:p>
        </p:txBody>
      </p:sp>
      <p:pic>
        <p:nvPicPr>
          <p:cNvPr id="3" name="Picture 2" descr="tldl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7" y="1964956"/>
            <a:ext cx="763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01528"/>
            <a:ext cx="4364038" cy="4996727"/>
          </a:xfrm>
          <a:noFill/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Remove bottleneck (classifier) layer from pre-trained network.</a:t>
            </a:r>
          </a:p>
          <a:p>
            <a:pPr>
              <a:buFontTx/>
              <a:buChar char="•"/>
            </a:pPr>
            <a:r>
              <a:rPr lang="en-US" dirty="0" smtClean="0"/>
              <a:t>Freeze all weights except the last (few) convolutional layers.</a:t>
            </a:r>
          </a:p>
          <a:p>
            <a:pPr>
              <a:buFontTx/>
              <a:buChar char="•"/>
            </a:pPr>
            <a:r>
              <a:rPr lang="en-US" dirty="0" smtClean="0"/>
              <a:t>Attach our own classifier to the bottom.</a:t>
            </a:r>
          </a:p>
          <a:p>
            <a:pPr>
              <a:buFontTx/>
              <a:buChar char="•"/>
            </a:pPr>
            <a:r>
              <a:rPr lang="en-US" dirty="0" smtClean="0"/>
              <a:t>Train the resulting classifier with very low learning rate.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Computationally more expensive than Transfer Learning but still cheaper than training network from scratch.</a:t>
            </a:r>
          </a:p>
          <a:p>
            <a:pPr>
              <a:buFontTx/>
              <a:buChar char="•"/>
            </a:pPr>
            <a:r>
              <a:rPr lang="en-US" dirty="0" smtClean="0"/>
              <a:t>More robust model.</a:t>
            </a:r>
          </a:p>
        </p:txBody>
      </p:sp>
      <p:pic>
        <p:nvPicPr>
          <p:cNvPr id="8" name="Picture 7" descr="vgg16-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08" y="989013"/>
            <a:ext cx="2364105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9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53784"/>
            <a:ext cx="8238319" cy="418645"/>
          </a:xfrm>
        </p:spPr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23850"/>
            <a:ext cx="7912100" cy="5387418"/>
          </a:xfrm>
          <a:noFill/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Accuracy: 0.62, Cohen’s Kappa: 0.74</a:t>
            </a:r>
          </a:p>
          <a:p>
            <a:pPr>
              <a:buFontTx/>
              <a:buChar char="•"/>
            </a:pPr>
            <a:r>
              <a:rPr lang="en-US" dirty="0" smtClean="0"/>
              <a:t>Position 26-27 on Public Leaderboard (Nov 9 2016)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1" y="1123850"/>
            <a:ext cx="7098030" cy="4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63106"/>
            <a:ext cx="8238319" cy="418645"/>
          </a:xfrm>
        </p:spPr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13933"/>
            <a:ext cx="7912100" cy="5022144"/>
          </a:xfrm>
          <a:noFill/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Improvement – update weights of top </a:t>
            </a:r>
            <a:r>
              <a:rPr lang="en-US" smtClean="0"/>
              <a:t>classifier using learned </a:t>
            </a:r>
            <a:r>
              <a:rPr lang="en-US" dirty="0" smtClean="0"/>
              <a:t>weights from Transfer Learning classifier.</a:t>
            </a:r>
          </a:p>
          <a:p>
            <a:pPr marL="86868" indent="0">
              <a:buNone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 smtClean="0"/>
          </a:p>
          <a:p>
            <a:pPr marL="86868" indent="0">
              <a:buNone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Fewer Epochs needed for convergence.</a:t>
            </a:r>
          </a:p>
          <a:p>
            <a:pPr>
              <a:buFontTx/>
              <a:buChar char="•"/>
            </a:pPr>
            <a:r>
              <a:rPr lang="en-US" dirty="0" smtClean="0"/>
              <a:t>Accuracy: 0.63, Cohen’s Kappa: 0.72</a:t>
            </a:r>
          </a:p>
          <a:p>
            <a:pPr>
              <a:buFontTx/>
              <a:buChar char="•"/>
            </a:pPr>
            <a:r>
              <a:rPr lang="en-US" dirty="0" smtClean="0"/>
              <a:t>Position 32-33 on Public Leaderboard (Nov 9 2016)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5" y="2262885"/>
            <a:ext cx="7154545" cy="24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Code for </a:t>
            </a:r>
            <a:r>
              <a:rPr lang="en-US" dirty="0"/>
              <a:t>this talk - </a:t>
            </a:r>
            <a:r>
              <a:rPr lang="en-US" dirty="0">
                <a:hlinkClick r:id="rId2"/>
              </a:rPr>
              <a:t>https://github.com/sujitpal/fttl-with-</a:t>
            </a:r>
            <a:r>
              <a:rPr lang="en-US" dirty="0" smtClean="0">
                <a:hlinkClick r:id="rId2"/>
              </a:rPr>
              <a:t>keras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Email Address: </a:t>
            </a:r>
            <a:r>
              <a:rPr lang="en-US" dirty="0" smtClean="0">
                <a:hlinkClick r:id="rId3"/>
              </a:rPr>
              <a:t>sujit.pal@elsevier.com</a:t>
            </a:r>
            <a:endParaRPr lang="en-US" dirty="0" smtClean="0"/>
          </a:p>
          <a:p>
            <a:pPr marL="86868" indent="0">
              <a:buNone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and Contact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7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86868" indent="0" algn="ctr">
              <a:buNone/>
            </a:pPr>
            <a:endParaRPr lang="en-US" sz="3600" dirty="0"/>
          </a:p>
          <a:p>
            <a:pPr marL="86868" indent="0" algn="ctr">
              <a:buNone/>
            </a:pPr>
            <a:endParaRPr lang="en-US" sz="3600" dirty="0" smtClean="0"/>
          </a:p>
          <a:p>
            <a:pPr marL="86868" indent="0" algn="ctr">
              <a:buNone/>
            </a:pPr>
            <a:r>
              <a:rPr lang="en-US" sz="3600" dirty="0" smtClean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063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at Elsevier Labs</a:t>
            </a:r>
          </a:p>
          <a:p>
            <a:r>
              <a:rPr lang="en-US" dirty="0" smtClean="0"/>
              <a:t>Background in Search</a:t>
            </a:r>
          </a:p>
          <a:p>
            <a:r>
              <a:rPr lang="en-US" dirty="0" smtClean="0"/>
              <a:t>Path into Machine Learning</a:t>
            </a:r>
          </a:p>
          <a:p>
            <a:pPr lvl="1"/>
            <a:r>
              <a:rPr lang="en-US" dirty="0" smtClean="0"/>
              <a:t>Started on Natural Language Processing (NLP) to enhance search.</a:t>
            </a:r>
          </a:p>
          <a:p>
            <a:pPr lvl="1"/>
            <a:r>
              <a:rPr lang="en-US" dirty="0" smtClean="0"/>
              <a:t>Started on Machine Learning (ML) to help with NLP tasks.</a:t>
            </a:r>
          </a:p>
          <a:p>
            <a:r>
              <a:rPr lang="en-US" dirty="0" smtClean="0"/>
              <a:t>Currently working on Image Search and Classification using Deep Learning and traditional techniques.</a:t>
            </a:r>
          </a:p>
          <a:p>
            <a:r>
              <a:rPr lang="en-US" dirty="0" smtClean="0"/>
              <a:t>Have applied similar ideas using </a:t>
            </a:r>
            <a:r>
              <a:rPr lang="en-US" dirty="0" err="1" smtClean="0"/>
              <a:t>Caffe</a:t>
            </a:r>
            <a:r>
              <a:rPr lang="en-US" dirty="0" smtClean="0"/>
              <a:t> pre-trained models to classify corpus of images from medical journals.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55536"/>
            <a:ext cx="8238318" cy="5142720"/>
          </a:xfrm>
        </p:spPr>
        <p:txBody>
          <a:bodyPr/>
          <a:lstStyle/>
          <a:p>
            <a:r>
              <a:rPr lang="en-US" dirty="0" smtClean="0"/>
              <a:t>Use Deep Convolutional Neural Networks (DCNN) trained on IMAGENET to predict image classes for a completely different domain.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pic>
        <p:nvPicPr>
          <p:cNvPr id="2" name="Picture 1" descr="imagenet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" y="2582685"/>
            <a:ext cx="2156460" cy="388620"/>
          </a:xfrm>
          <a:prstGeom prst="rect">
            <a:avLst/>
          </a:prstGeom>
        </p:spPr>
      </p:pic>
      <p:pic>
        <p:nvPicPr>
          <p:cNvPr id="3" name="Picture 2" descr="kaggl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47" y="2370595"/>
            <a:ext cx="1784350" cy="812800"/>
          </a:xfrm>
          <a:prstGeom prst="rect">
            <a:avLst/>
          </a:prstGeom>
        </p:spPr>
      </p:pic>
      <p:pic>
        <p:nvPicPr>
          <p:cNvPr id="4" name="Picture 3" descr="imagenet-fig4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3183395"/>
            <a:ext cx="3764280" cy="2757170"/>
          </a:xfrm>
          <a:prstGeom prst="rect">
            <a:avLst/>
          </a:prstGeom>
        </p:spPr>
      </p:pic>
      <p:pic>
        <p:nvPicPr>
          <p:cNvPr id="5" name="Picture 4" descr="dr_coll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26" y="3183395"/>
            <a:ext cx="3822192" cy="2560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90" y="6290534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Photo credits: IMAGENET collage from </a:t>
            </a:r>
            <a:r>
              <a:rPr lang="en-US" sz="800" dirty="0" smtClean="0">
                <a:hlinkClick r:id="rId6"/>
              </a:rPr>
              <a:t>The Morning Paper</a:t>
            </a:r>
            <a:r>
              <a:rPr lang="en-US" sz="800" dirty="0" smtClean="0"/>
              <a:t>; DR Images from </a:t>
            </a:r>
            <a:r>
              <a:rPr lang="en-US" sz="800" dirty="0" smtClean="0">
                <a:hlinkClick r:id="rId7"/>
              </a:rPr>
              <a:t>Kaggle Diabetic Retinopathy Detection Challlenge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5716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500110"/>
            <a:ext cx="5338319" cy="4898146"/>
          </a:xfrm>
        </p:spPr>
        <p:txBody>
          <a:bodyPr/>
          <a:lstStyle/>
          <a:p>
            <a:r>
              <a:rPr lang="en-US" dirty="0" smtClean="0"/>
              <a:t>35,126 color images of the retina.</a:t>
            </a:r>
          </a:p>
          <a:p>
            <a:r>
              <a:rPr lang="en-US" dirty="0" smtClean="0"/>
              <a:t>Labels: No DR, Mild, Moderate, Severe or Proliferative DR.</a:t>
            </a:r>
          </a:p>
          <a:p>
            <a:r>
              <a:rPr lang="en-US" dirty="0" smtClean="0"/>
              <a:t>Detecting DR is hard; done by trained clinicians.</a:t>
            </a:r>
          </a:p>
          <a:p>
            <a:r>
              <a:rPr lang="en-US" dirty="0" smtClean="0"/>
              <a:t>DR identified by presence of lesions on retina associated with vascular abnormality caused by the disease.</a:t>
            </a:r>
          </a:p>
          <a:p>
            <a:r>
              <a:rPr lang="en-US" dirty="0" smtClean="0"/>
              <a:t>Winning entry had 0.86 Kappa score (measures agreement of predictions with labels); good as human performance.</a:t>
            </a:r>
          </a:p>
          <a:p>
            <a:r>
              <a:rPr lang="en-US" dirty="0" smtClean="0"/>
              <a:t>We randomly sample 1,000 images from dataset, 200 for each class.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</a:t>
            </a:r>
            <a:endParaRPr lang="en-US" dirty="0"/>
          </a:p>
        </p:txBody>
      </p:sp>
      <p:pic>
        <p:nvPicPr>
          <p:cNvPr id="2" name="Picture 1" descr="lab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05" y="1500110"/>
            <a:ext cx="1645920" cy="42824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6596" y="6277680"/>
            <a:ext cx="38908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Photo credits: </a:t>
            </a:r>
            <a:r>
              <a:rPr lang="en-US" sz="800" dirty="0" smtClean="0"/>
              <a:t>DR </a:t>
            </a:r>
            <a:r>
              <a:rPr lang="en-US" sz="800" dirty="0"/>
              <a:t>Images from </a:t>
            </a:r>
            <a:r>
              <a:rPr lang="en-US" sz="800" dirty="0">
                <a:hlinkClick r:id="rId3"/>
              </a:rPr>
              <a:t>Kaggle Diabetic Retinopathy Detection </a:t>
            </a:r>
            <a:r>
              <a:rPr lang="en-US" sz="800" dirty="0" smtClean="0">
                <a:hlinkClick r:id="rId3"/>
              </a:rPr>
              <a:t>Challlenge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048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Convolution is just a matrix operation.</a:t>
            </a:r>
            <a:endParaRPr lang="en-US" dirty="0"/>
          </a:p>
          <a:p>
            <a:r>
              <a:rPr lang="en-US" dirty="0" smtClean="0"/>
              <a:t>Enhances certain features of image.</a:t>
            </a:r>
          </a:p>
          <a:p>
            <a:r>
              <a:rPr lang="en-US" dirty="0" smtClean="0"/>
              <a:t>Popular approach to image feature generation.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 as Feature Generators</a:t>
            </a:r>
            <a:endParaRPr lang="en-US" dirty="0"/>
          </a:p>
        </p:txBody>
      </p:sp>
      <p:pic>
        <p:nvPicPr>
          <p:cNvPr id="3" name="Picture 2" descr="CodeCogsEq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31" y="3103563"/>
            <a:ext cx="1447800" cy="850900"/>
          </a:xfrm>
          <a:prstGeom prst="rect">
            <a:avLst/>
          </a:prstGeom>
        </p:spPr>
      </p:pic>
      <p:pic>
        <p:nvPicPr>
          <p:cNvPr id="4" name="Picture 3" descr="CodeCogsEqn (1)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55" y="5427016"/>
            <a:ext cx="1444752" cy="850900"/>
          </a:xfrm>
          <a:prstGeom prst="rect">
            <a:avLst/>
          </a:prstGeom>
        </p:spPr>
      </p:pic>
      <p:pic>
        <p:nvPicPr>
          <p:cNvPr id="5" name="Picture 4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81" y="3922066"/>
            <a:ext cx="1504950" cy="1504950"/>
          </a:xfrm>
          <a:prstGeom prst="rect">
            <a:avLst/>
          </a:prstGeom>
        </p:spPr>
      </p:pic>
      <p:pic>
        <p:nvPicPr>
          <p:cNvPr id="6" name="Picture 5" descr="lena_botto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75" y="2776538"/>
            <a:ext cx="1504950" cy="1504950"/>
          </a:xfrm>
          <a:prstGeom prst="rect">
            <a:avLst/>
          </a:prstGeom>
        </p:spPr>
      </p:pic>
      <p:pic>
        <p:nvPicPr>
          <p:cNvPr id="9" name="Picture 8" descr="lena_righ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75" y="5099991"/>
            <a:ext cx="1504950" cy="150495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5" idx="2"/>
            <a:endCxn id="4" idx="1"/>
          </p:cNvCxnSpPr>
          <p:nvPr/>
        </p:nvCxnSpPr>
        <p:spPr>
          <a:xfrm rot="16200000" flipH="1">
            <a:off x="2651030" y="4586541"/>
            <a:ext cx="425450" cy="21063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5" idx="0"/>
            <a:endCxn id="3" idx="1"/>
          </p:cNvCxnSpPr>
          <p:nvPr/>
        </p:nvCxnSpPr>
        <p:spPr>
          <a:xfrm rot="5400000" flipH="1" flipV="1">
            <a:off x="2666467" y="2673103"/>
            <a:ext cx="393053" cy="21048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3"/>
          </p:cNvCxnSpPr>
          <p:nvPr/>
        </p:nvCxnSpPr>
        <p:spPr>
          <a:xfrm>
            <a:off x="5363231" y="3529013"/>
            <a:ext cx="14249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9" idx="1"/>
          </p:cNvCxnSpPr>
          <p:nvPr/>
        </p:nvCxnSpPr>
        <p:spPr>
          <a:xfrm>
            <a:off x="5361707" y="5852466"/>
            <a:ext cx="1319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50305" y="4021529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</a:t>
            </a:r>
            <a:r>
              <a:rPr lang="en-US" dirty="0" err="1" smtClean="0"/>
              <a:t>Sobel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48101" y="4915325"/>
            <a:ext cx="158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Bottom </a:t>
            </a:r>
            <a:r>
              <a:rPr lang="en-US" dirty="0" err="1" smtClean="0"/>
              <a:t>Sobel</a:t>
            </a:r>
            <a:endParaRPr lang="en-US" dirty="0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1097280" y="3973827"/>
            <a:ext cx="274320" cy="274320"/>
          </a:xfrm>
          <a:prstGeom prst="rect">
            <a:avLst/>
          </a:prstGeom>
          <a:solidFill>
            <a:srgbClr val="FF0000">
              <a:alpha val="39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DCNN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01528"/>
            <a:ext cx="8238318" cy="4996727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Each layer initialized with random filter weights.</a:t>
            </a:r>
          </a:p>
          <a:p>
            <a:pPr>
              <a:buFontTx/>
              <a:buChar char="•"/>
            </a:pPr>
            <a:r>
              <a:rPr lang="en-US" dirty="0" smtClean="0"/>
              <a:t>Alternating layers of convolution and pooling.</a:t>
            </a:r>
          </a:p>
          <a:p>
            <a:r>
              <a:rPr lang="en-US" dirty="0" smtClean="0"/>
              <a:t>Filters (depth) increase from left to right.</a:t>
            </a:r>
          </a:p>
          <a:p>
            <a:r>
              <a:rPr lang="en-US" dirty="0" smtClean="0"/>
              <a:t>Multiple filters combined at each pooling layer.</a:t>
            </a:r>
          </a:p>
          <a:p>
            <a:r>
              <a:rPr lang="en-US" dirty="0" smtClean="0"/>
              <a:t>Terminated by one or more fully connected layers.</a:t>
            </a:r>
          </a:p>
          <a:p>
            <a:r>
              <a:rPr lang="en-US" smtClean="0"/>
              <a:t>Filter weights </a:t>
            </a:r>
            <a:r>
              <a:rPr lang="en-US" dirty="0" smtClean="0"/>
              <a:t>updated by back-propagation during training.</a:t>
            </a:r>
          </a:p>
        </p:txBody>
      </p:sp>
      <p:pic>
        <p:nvPicPr>
          <p:cNvPr id="6" name="Picture 5" descr="alexn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891209"/>
            <a:ext cx="76200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 Pre-trained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01528"/>
            <a:ext cx="8238318" cy="4996727"/>
          </a:xfrm>
          <a:noFill/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Keras - modular, minimalistic, high level Python library for building neural networks.</a:t>
            </a:r>
          </a:p>
          <a:p>
            <a:pPr>
              <a:buFontTx/>
              <a:buChar char="•"/>
            </a:pPr>
            <a:r>
              <a:rPr lang="en-US" dirty="0" smtClean="0"/>
              <a:t>Runs on top of </a:t>
            </a:r>
            <a:r>
              <a:rPr lang="en-US" dirty="0" err="1" smtClean="0"/>
              <a:t>Theano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.</a:t>
            </a:r>
          </a:p>
          <a:p>
            <a:pPr>
              <a:buFontTx/>
              <a:buChar char="•"/>
            </a:pPr>
            <a:r>
              <a:rPr lang="en-US" dirty="0" smtClean="0"/>
              <a:t>Keras Applications (Model Zoo) contains following pre-trained models:</a:t>
            </a:r>
          </a:p>
          <a:p>
            <a:pPr lvl="1">
              <a:buFontTx/>
              <a:buChar char="•"/>
            </a:pPr>
            <a:r>
              <a:rPr lang="en-US" dirty="0" err="1" smtClean="0"/>
              <a:t>Xception</a:t>
            </a:r>
            <a:endParaRPr lang="en-US" dirty="0" smtClean="0"/>
          </a:p>
          <a:p>
            <a:pPr lvl="1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VGG-16</a:t>
            </a:r>
          </a:p>
          <a:p>
            <a:pPr lvl="1">
              <a:buFontTx/>
              <a:buChar char="•"/>
            </a:pPr>
            <a:r>
              <a:rPr lang="en-US" dirty="0" smtClean="0"/>
              <a:t>VGG-19</a:t>
            </a:r>
          </a:p>
          <a:p>
            <a:pPr lvl="1">
              <a:buFontTx/>
              <a:buChar char="•"/>
            </a:pPr>
            <a:r>
              <a:rPr lang="en-US" dirty="0" smtClean="0"/>
              <a:t>ResNet50</a:t>
            </a:r>
          </a:p>
          <a:p>
            <a:pPr lvl="1">
              <a:buFontTx/>
              <a:buChar char="•"/>
            </a:pPr>
            <a:r>
              <a:rPr lang="en-US" dirty="0" smtClean="0"/>
              <a:t>InceptionV3</a:t>
            </a:r>
          </a:p>
          <a:p>
            <a:pPr>
              <a:buFontTx/>
              <a:buChar char="•"/>
            </a:pPr>
            <a:r>
              <a:rPr lang="en-US" dirty="0" smtClean="0"/>
              <a:t>We will use VGG-16 for our talk.</a:t>
            </a:r>
          </a:p>
        </p:txBody>
      </p:sp>
    </p:spTree>
    <p:extLst>
      <p:ext uri="{BB962C8B-B14F-4D97-AF65-F5344CB8AC3E}">
        <p14:creationId xmlns:p14="http://schemas.microsoft.com/office/powerpoint/2010/main" val="2345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 VGG-16 Model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0" y="1370964"/>
            <a:ext cx="8237538" cy="1115659"/>
          </a:xfrm>
          <a:noFill/>
        </p:spPr>
      </p:pic>
      <p:pic>
        <p:nvPicPr>
          <p:cNvPr id="4" name="Picture 3" descr="vgg16lay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20656"/>
            <a:ext cx="3759200" cy="2768600"/>
          </a:xfrm>
          <a:prstGeom prst="rect">
            <a:avLst/>
          </a:prstGeom>
        </p:spPr>
      </p:pic>
      <p:pic>
        <p:nvPicPr>
          <p:cNvPr id="6" name="Picture 5" descr="vgg16lay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920656"/>
            <a:ext cx="3759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 VGG-16 Model</a:t>
            </a:r>
            <a:endParaRPr lang="en-US" dirty="0"/>
          </a:p>
        </p:txBody>
      </p:sp>
      <p:pic>
        <p:nvPicPr>
          <p:cNvPr id="5" name="Content Placeholder 4" descr="vgg16layers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9" r="1649" b="-76"/>
          <a:stretch/>
        </p:blipFill>
        <p:spPr>
          <a:xfrm>
            <a:off x="457200" y="1500188"/>
            <a:ext cx="3575304" cy="490118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85" y="709232"/>
            <a:ext cx="250317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4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lsevier">
  <a:themeElements>
    <a:clrScheme name="Custom 1">
      <a:dk1>
        <a:srgbClr val="FF8200"/>
      </a:dk1>
      <a:lt1>
        <a:sysClr val="window" lastClr="FFFFFF"/>
      </a:lt1>
      <a:dk2>
        <a:srgbClr val="53565A"/>
      </a:dk2>
      <a:lt2>
        <a:srgbClr val="FFFFFF"/>
      </a:lt2>
      <a:accent1>
        <a:srgbClr val="007398"/>
      </a:accent1>
      <a:accent2>
        <a:srgbClr val="A7A8AA"/>
      </a:accent2>
      <a:accent3>
        <a:srgbClr val="EAAA00"/>
      </a:accent3>
      <a:accent4>
        <a:srgbClr val="00966C"/>
      </a:accent4>
      <a:accent5>
        <a:srgbClr val="CBC793"/>
      </a:accent5>
      <a:accent6>
        <a:srgbClr val="53565A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100" dirty="0" err="1" smtClean="0">
            <a:solidFill>
              <a:schemeClr val="tx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lsevier">
      <a:dk1>
        <a:srgbClr val="53565A"/>
      </a:dk1>
      <a:lt1>
        <a:sysClr val="window" lastClr="FFFFFF"/>
      </a:lt1>
      <a:dk2>
        <a:srgbClr val="FF8200"/>
      </a:dk2>
      <a:lt2>
        <a:srgbClr val="FFFFFF"/>
      </a:lt2>
      <a:accent1>
        <a:srgbClr val="007398"/>
      </a:accent1>
      <a:accent2>
        <a:srgbClr val="53565A"/>
      </a:accent2>
      <a:accent3>
        <a:srgbClr val="53565A"/>
      </a:accent3>
      <a:accent4>
        <a:srgbClr val="53565A"/>
      </a:accent4>
      <a:accent5>
        <a:srgbClr val="53565A"/>
      </a:accent5>
      <a:accent6>
        <a:srgbClr val="53565A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815DCDC76E5A47A176FB52CE6ED02E" ma:contentTypeVersion="1" ma:contentTypeDescription="Create a new document." ma:contentTypeScope="" ma:versionID="595b1facca9e5cb9707c1ffef65eb2e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d6e3d604101a5d093af696c7f54afe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3DEE3D-2AE3-4202-A056-707BF3CFB1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C6484B-7F98-4345-A538-9025DD16C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3B4A1B-C11E-4DB3-8ABD-3A0525A158A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768</Words>
  <Application>Microsoft Macintosh PowerPoint</Application>
  <PresentationFormat>On-screen Show (4:3)</PresentationFormat>
  <Paragraphs>143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Elsevier</vt:lpstr>
      <vt:lpstr>Custom Design</vt:lpstr>
      <vt:lpstr>PowerPoint Presentation</vt:lpstr>
      <vt:lpstr>About Me</vt:lpstr>
      <vt:lpstr>Problem Description</vt:lpstr>
      <vt:lpstr>Dataset Description</vt:lpstr>
      <vt:lpstr>Convolutions as Feature Generators</vt:lpstr>
      <vt:lpstr>DCNN Architecture</vt:lpstr>
      <vt:lpstr>Keras Pre-trained Models</vt:lpstr>
      <vt:lpstr>Keras VGG-16 Model</vt:lpstr>
      <vt:lpstr>Keras VGG-16 Model</vt:lpstr>
      <vt:lpstr>Transfer Learning</vt:lpstr>
      <vt:lpstr>Transfer Learning</vt:lpstr>
      <vt:lpstr>Transfer Learning</vt:lpstr>
      <vt:lpstr>Transfer Learning</vt:lpstr>
      <vt:lpstr>Transfer Learning</vt:lpstr>
      <vt:lpstr>Fine Tuning</vt:lpstr>
      <vt:lpstr>Fine Tuning</vt:lpstr>
      <vt:lpstr>Fine Tuning</vt:lpstr>
      <vt:lpstr>Code and Contact Info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McT</dc:creator>
  <cp:lastModifiedBy>Sujit Pal</cp:lastModifiedBy>
  <cp:revision>212</cp:revision>
  <dcterms:created xsi:type="dcterms:W3CDTF">2014-03-28T20:29:27Z</dcterms:created>
  <dcterms:modified xsi:type="dcterms:W3CDTF">2016-11-13T19:26:36Z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0x010100B7815DCDC76E5A47A176FB52CE6ED02E</vt:lpwstr>
  </property>
</Properties>
</file>